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hH63stkhSaq8JJjp0sReITPoAa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ac71ab3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6ac71ab3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02741a1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602741a1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6ac71ab36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6ac71ab36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ac71ab3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6ac71ab3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ac71ab3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6ac71ab3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15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15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1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3" name="Google Shape;143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2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53" name="Google Shape;153;p2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2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9" name="Google Shape;179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7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2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8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2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18"/>
          <p:cNvPicPr preferRelativeResize="0"/>
          <p:nvPr/>
        </p:nvPicPr>
        <p:blipFill rotWithShape="1">
          <a:blip r:embed="rId2">
            <a:alphaModFix amt="80000"/>
          </a:blip>
          <a:srcRect b="25866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8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8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8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8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75" name="Google Shape;75;p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2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21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2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1" name="Google Shape;131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ctrTitle"/>
          </p:nvPr>
        </p:nvSpPr>
        <p:spPr>
          <a:xfrm>
            <a:off x="3141500" y="1578400"/>
            <a:ext cx="56133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Email Classification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NLP</a:t>
            </a:r>
            <a:endParaRPr/>
          </a:p>
        </p:txBody>
      </p:sp>
      <p:sp>
        <p:nvSpPr>
          <p:cNvPr id="229" name="Google Shape;229;p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Steven Kusuma - FTDS Batch 015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ac71ab365_0_23"/>
          <p:cNvSpPr txBox="1"/>
          <p:nvPr>
            <p:ph idx="4294967295" type="subTitle"/>
          </p:nvPr>
        </p:nvSpPr>
        <p:spPr>
          <a:xfrm>
            <a:off x="1297500" y="472775"/>
            <a:ext cx="461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Word</a:t>
            </a: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s Spread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g16ac71ab36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800" y="1134000"/>
            <a:ext cx="5774400" cy="384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Text Preprocessing</a:t>
            </a:r>
            <a:endParaRPr/>
          </a:p>
        </p:txBody>
      </p:sp>
      <p:sp>
        <p:nvSpPr>
          <p:cNvPr id="297" name="Google Shape;297;p8"/>
          <p:cNvSpPr txBox="1"/>
          <p:nvPr/>
        </p:nvSpPr>
        <p:spPr>
          <a:xfrm>
            <a:off x="1297504" y="1307850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Change All Text to Lowercase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8" name="Google Shape;298;p8"/>
          <p:cNvSpPr txBox="1"/>
          <p:nvPr/>
        </p:nvSpPr>
        <p:spPr>
          <a:xfrm>
            <a:off x="1297504" y="1633351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2.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Removing Mentions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8"/>
          <p:cNvSpPr txBox="1"/>
          <p:nvPr/>
        </p:nvSpPr>
        <p:spPr>
          <a:xfrm>
            <a:off x="1297504" y="1958851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3.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Removing Hashtags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8"/>
          <p:cNvSpPr txBox="1"/>
          <p:nvPr/>
        </p:nvSpPr>
        <p:spPr>
          <a:xfrm>
            <a:off x="1297504" y="2284352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4.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Removing New Lines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1" name="Google Shape;301;p8"/>
          <p:cNvSpPr txBox="1"/>
          <p:nvPr/>
        </p:nvSpPr>
        <p:spPr>
          <a:xfrm>
            <a:off x="1297504" y="2609852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5.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Removing White Spaces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2" name="Google Shape;302;p8"/>
          <p:cNvSpPr txBox="1"/>
          <p:nvPr/>
        </p:nvSpPr>
        <p:spPr>
          <a:xfrm>
            <a:off x="1297500" y="2935350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6.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Removing Links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3" name="Google Shape;303;p8"/>
          <p:cNvSpPr txBox="1"/>
          <p:nvPr/>
        </p:nvSpPr>
        <p:spPr>
          <a:xfrm>
            <a:off x="1297500" y="3260850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Removing Non Text Characters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4" name="Google Shape;304;p8"/>
          <p:cNvSpPr txBox="1"/>
          <p:nvPr/>
        </p:nvSpPr>
        <p:spPr>
          <a:xfrm>
            <a:off x="1297500" y="3586350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Removing RT ( Retweets )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1297500" y="4237350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Removing Stopwords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1297500" y="3911850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Tokenization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1297500" y="4562850"/>
            <a:ext cx="340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Stemming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02741a11e_0_0"/>
          <p:cNvSpPr txBox="1"/>
          <p:nvPr>
            <p:ph type="title"/>
          </p:nvPr>
        </p:nvSpPr>
        <p:spPr>
          <a:xfrm>
            <a:off x="3926600" y="2114700"/>
            <a:ext cx="411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Model Evaluation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"/>
          <p:cNvSpPr txBox="1"/>
          <p:nvPr/>
        </p:nvSpPr>
        <p:spPr>
          <a:xfrm>
            <a:off x="4295875" y="289400"/>
            <a:ext cx="2535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Sequential API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9"/>
          <p:cNvSpPr txBox="1"/>
          <p:nvPr/>
        </p:nvSpPr>
        <p:spPr>
          <a:xfrm>
            <a:off x="0" y="2255850"/>
            <a:ext cx="129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9"/>
          <p:cNvSpPr txBox="1"/>
          <p:nvPr/>
        </p:nvSpPr>
        <p:spPr>
          <a:xfrm>
            <a:off x="0" y="3970450"/>
            <a:ext cx="129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9"/>
          <p:cNvSpPr txBox="1"/>
          <p:nvPr/>
        </p:nvSpPr>
        <p:spPr>
          <a:xfrm>
            <a:off x="2535575" y="888075"/>
            <a:ext cx="2106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Baseline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442,277 Parameters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Adam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9"/>
          <p:cNvSpPr txBox="1"/>
          <p:nvPr/>
        </p:nvSpPr>
        <p:spPr>
          <a:xfrm>
            <a:off x="6442875" y="888075"/>
            <a:ext cx="2254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442,277 Parameters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Nadam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600" y="1756400"/>
            <a:ext cx="2443949" cy="159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74" y="3471400"/>
            <a:ext cx="2444400" cy="1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774" y="1756800"/>
            <a:ext cx="2444400" cy="1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775" y="3471400"/>
            <a:ext cx="2444400" cy="1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9"/>
          <p:cNvSpPr/>
          <p:nvPr/>
        </p:nvSpPr>
        <p:spPr>
          <a:xfrm>
            <a:off x="6347775" y="1756400"/>
            <a:ext cx="2444400" cy="159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9"/>
          <p:cNvSpPr/>
          <p:nvPr/>
        </p:nvSpPr>
        <p:spPr>
          <a:xfrm>
            <a:off x="6347775" y="3471400"/>
            <a:ext cx="2444400" cy="159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Classification Report</a:t>
            </a:r>
            <a:endParaRPr/>
          </a:p>
        </p:txBody>
      </p:sp>
      <p:sp>
        <p:nvSpPr>
          <p:cNvPr id="333" name="Google Shape;333;p10"/>
          <p:cNvSpPr txBox="1"/>
          <p:nvPr/>
        </p:nvSpPr>
        <p:spPr>
          <a:xfrm>
            <a:off x="90625" y="2271600"/>
            <a:ext cx="18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Baseline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10"/>
          <p:cNvSpPr txBox="1"/>
          <p:nvPr/>
        </p:nvSpPr>
        <p:spPr>
          <a:xfrm>
            <a:off x="90625" y="3961400"/>
            <a:ext cx="18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325" y="1583073"/>
            <a:ext cx="4371601" cy="17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925" y="3410150"/>
            <a:ext cx="4370401" cy="1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0"/>
          <p:cNvSpPr/>
          <p:nvPr/>
        </p:nvSpPr>
        <p:spPr>
          <a:xfrm>
            <a:off x="3566925" y="1583075"/>
            <a:ext cx="4370400" cy="170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Baseline Model</a:t>
            </a:r>
            <a:endParaRPr/>
          </a:p>
        </p:txBody>
      </p:sp>
      <p:sp>
        <p:nvSpPr>
          <p:cNvPr id="343" name="Google Shape;343;p11"/>
          <p:cNvSpPr txBox="1"/>
          <p:nvPr/>
        </p:nvSpPr>
        <p:spPr>
          <a:xfrm>
            <a:off x="1297500" y="1307850"/>
            <a:ext cx="29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Accuracy level : 9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11"/>
          <p:cNvSpPr txBox="1"/>
          <p:nvPr/>
        </p:nvSpPr>
        <p:spPr>
          <a:xfrm>
            <a:off x="5627175" y="1945225"/>
            <a:ext cx="3012000" cy="2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model predicts Non-Spam target correctly by 98%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main concern is as if :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True label = No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Predicted label =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a result might not be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responding to the email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250" y="1945225"/>
            <a:ext cx="3794400" cy="2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1"/>
          <p:cNvSpPr/>
          <p:nvPr/>
        </p:nvSpPr>
        <p:spPr>
          <a:xfrm>
            <a:off x="3787250" y="2496750"/>
            <a:ext cx="238500" cy="238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Sample Testing using Best Model</a:t>
            </a:r>
            <a:endParaRPr/>
          </a:p>
        </p:txBody>
      </p:sp>
      <p:sp>
        <p:nvSpPr>
          <p:cNvPr id="352" name="Google Shape;352;p12"/>
          <p:cNvSpPr txBox="1"/>
          <p:nvPr>
            <p:ph type="title"/>
          </p:nvPr>
        </p:nvSpPr>
        <p:spPr>
          <a:xfrm>
            <a:off x="152400" y="4275175"/>
            <a:ext cx="5300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100">
                <a:highlight>
                  <a:srgbClr val="1E1E1E"/>
                </a:highlight>
              </a:rPr>
              <a:t>All sample correctly predicted using Best Model.</a:t>
            </a:r>
            <a:endParaRPr sz="1100"/>
          </a:p>
        </p:txBody>
      </p:sp>
      <p:sp>
        <p:nvSpPr>
          <p:cNvPr id="353" name="Google Shape;353;p12"/>
          <p:cNvSpPr txBox="1"/>
          <p:nvPr/>
        </p:nvSpPr>
        <p:spPr>
          <a:xfrm>
            <a:off x="3695125" y="867475"/>
            <a:ext cx="68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True Label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12"/>
          <p:cNvSpPr txBox="1"/>
          <p:nvPr/>
        </p:nvSpPr>
        <p:spPr>
          <a:xfrm>
            <a:off x="7728075" y="867475"/>
            <a:ext cx="95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Predicted Label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1575"/>
            <a:ext cx="8795700" cy="26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2"/>
          <p:cNvSpPr/>
          <p:nvPr/>
        </p:nvSpPr>
        <p:spPr>
          <a:xfrm>
            <a:off x="3775825" y="1421650"/>
            <a:ext cx="527400" cy="26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2"/>
          <p:cNvSpPr/>
          <p:nvPr/>
        </p:nvSpPr>
        <p:spPr>
          <a:xfrm>
            <a:off x="7583975" y="1421650"/>
            <a:ext cx="1364100" cy="26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3"/>
          <p:cNvSpPr txBox="1"/>
          <p:nvPr>
            <p:ph type="title"/>
          </p:nvPr>
        </p:nvSpPr>
        <p:spPr>
          <a:xfrm>
            <a:off x="2935650" y="4008625"/>
            <a:ext cx="3272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 sz="3500">
                <a:solidFill>
                  <a:schemeClr val="dk1"/>
                </a:solidFill>
              </a:rPr>
              <a:t>Thank you!</a:t>
            </a:r>
            <a:endParaRPr b="1" sz="3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5" name="Google Shape;235;p2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Objective and Model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2.	Dataset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3.	Exploratory Data Analysis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4.	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Preprocessing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5.	Model Evaluation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2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6.	Sample Testing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46" name="Google Shape;246;p3"/>
          <p:cNvSpPr txBox="1"/>
          <p:nvPr>
            <p:ph idx="1" type="body"/>
          </p:nvPr>
        </p:nvSpPr>
        <p:spPr>
          <a:xfrm>
            <a:off x="1297500" y="14913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An Artificial Neural Network Model to detect that an email is a Spam or Not Spam.</a:t>
            </a:r>
            <a:endParaRPr/>
          </a:p>
        </p:txBody>
      </p:sp>
      <p:sp>
        <p:nvSpPr>
          <p:cNvPr id="247" name="Google Shape;247;p3"/>
          <p:cNvSpPr txBox="1"/>
          <p:nvPr>
            <p:ph type="title"/>
          </p:nvPr>
        </p:nvSpPr>
        <p:spPr>
          <a:xfrm>
            <a:off x="1297500" y="28141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Model</a:t>
            </a:r>
            <a:endParaRPr/>
          </a:p>
        </p:txBody>
      </p:sp>
      <p:sp>
        <p:nvSpPr>
          <p:cNvPr id="248" name="Google Shape;248;p3"/>
          <p:cNvSpPr txBox="1"/>
          <p:nvPr>
            <p:ph idx="1" type="body"/>
          </p:nvPr>
        </p:nvSpPr>
        <p:spPr>
          <a:xfrm>
            <a:off x="1297500" y="3880600"/>
            <a:ext cx="70389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Language Processing (NLP)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254" name="Google Shape;254;p4"/>
          <p:cNvSpPr txBox="1"/>
          <p:nvPr>
            <p:ph idx="1" type="body"/>
          </p:nvPr>
        </p:nvSpPr>
        <p:spPr>
          <a:xfrm>
            <a:off x="1297500" y="4290525"/>
            <a:ext cx="53775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Data consists of 1,082 rows and 2 columns, all are strings.</a:t>
            </a:r>
            <a:endParaRPr/>
          </a:p>
        </p:txBody>
      </p:sp>
      <p:sp>
        <p:nvSpPr>
          <p:cNvPr id="255" name="Google Shape;255;p4"/>
          <p:cNvSpPr txBox="1"/>
          <p:nvPr>
            <p:ph idx="1" type="body"/>
          </p:nvPr>
        </p:nvSpPr>
        <p:spPr>
          <a:xfrm>
            <a:off x="1297500" y="4673325"/>
            <a:ext cx="71025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u="sng">
                <a:solidFill>
                  <a:srgbClr val="008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https://www.kaggle.com/datasets/datatattle/email-classification-nlp</a:t>
            </a:r>
            <a:endParaRPr u="sng">
              <a:solidFill>
                <a:srgbClr val="008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5706450" cy="283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"/>
          <p:cNvSpPr txBox="1"/>
          <p:nvPr>
            <p:ph type="title"/>
          </p:nvPr>
        </p:nvSpPr>
        <p:spPr>
          <a:xfrm>
            <a:off x="3926600" y="2114700"/>
            <a:ext cx="411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/>
          <p:nvPr>
            <p:ph idx="4294967295" type="subTitle"/>
          </p:nvPr>
        </p:nvSpPr>
        <p:spPr>
          <a:xfrm>
            <a:off x="1297500" y="472775"/>
            <a:ext cx="461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Data Spread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300" y="1109900"/>
            <a:ext cx="4009401" cy="38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ac71ab365_0_11"/>
          <p:cNvSpPr txBox="1"/>
          <p:nvPr>
            <p:ph idx="4294967295" type="subTitle"/>
          </p:nvPr>
        </p:nvSpPr>
        <p:spPr>
          <a:xfrm>
            <a:off x="1297500" y="472775"/>
            <a:ext cx="461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WordCloud ( Non-Spam Email )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g16ac71ab36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13" y="1060475"/>
            <a:ext cx="7246786" cy="38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6ac71ab365_0_4"/>
          <p:cNvSpPr txBox="1"/>
          <p:nvPr>
            <p:ph idx="4294967295" type="subTitle"/>
          </p:nvPr>
        </p:nvSpPr>
        <p:spPr>
          <a:xfrm>
            <a:off x="1297500" y="472775"/>
            <a:ext cx="461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WordCloud ( Spam Email )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g16ac71ab36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13" y="1062000"/>
            <a:ext cx="7246786" cy="38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6ac71ab365_0_17"/>
          <p:cNvSpPr txBox="1"/>
          <p:nvPr>
            <p:ph idx="4294967295" type="subTitle"/>
          </p:nvPr>
        </p:nvSpPr>
        <p:spPr>
          <a:xfrm>
            <a:off x="1297500" y="472775"/>
            <a:ext cx="4610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Characters Spread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g16ac71ab36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225" y="1135650"/>
            <a:ext cx="5773538" cy="38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